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6" r:id="rId43"/>
    <p:sldId id="327" r:id="rId44"/>
    <p:sldId id="328" r:id="rId45"/>
    <p:sldId id="329" r:id="rId46"/>
    <p:sldId id="330" r:id="rId47"/>
    <p:sldId id="331" r:id="rId48"/>
    <p:sldId id="33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ha Iyer" initials="UI" lastIdx="0" clrIdx="0">
    <p:extLst>
      <p:ext uri="{19B8F6BF-5375-455C-9EA6-DF929625EA0E}">
        <p15:presenceInfo xmlns:p15="http://schemas.microsoft.com/office/powerpoint/2012/main" userId="Usha I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2" autoAdjust="0"/>
    <p:restoredTop sz="94660"/>
  </p:normalViewPr>
  <p:slideViewPr>
    <p:cSldViewPr snapToGrid="0">
      <p:cViewPr varScale="1">
        <p:scale>
          <a:sx n="91" d="100"/>
          <a:sy n="91" d="100"/>
        </p:scale>
        <p:origin x="3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569DFDB-4AFD-48E0-8125-3653C3FB82AF}" type="datetimeFigureOut">
              <a:rPr lang="en-IN" smtClean="0"/>
              <a:t>27-12-2018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383369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569DFDB-4AFD-48E0-8125-3653C3FB82AF}" type="datetimeFigureOut">
              <a:rPr lang="en-IN" smtClean="0"/>
              <a:t>27-12-2018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343830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569DFDB-4AFD-48E0-8125-3653C3FB82AF}" type="datetimeFigureOut">
              <a:rPr lang="en-IN" smtClean="0"/>
              <a:t>27-12-2018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357566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569DFDB-4AFD-48E0-8125-3653C3FB82AF}" type="datetimeFigureOut">
              <a:rPr lang="en-IN" smtClean="0"/>
              <a:t>27-12-2018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296857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69DFDB-4AFD-48E0-8125-3653C3FB82AF}" type="datetimeFigureOut">
              <a:rPr lang="en-IN" smtClean="0"/>
              <a:t>27-12-2018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100561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569DFDB-4AFD-48E0-8125-3653C3FB82AF}" type="datetimeFigureOut">
              <a:rPr lang="en-IN" smtClean="0"/>
              <a:t>27-12-2018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342961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569DFDB-4AFD-48E0-8125-3653C3FB82AF}" type="datetimeFigureOut">
              <a:rPr lang="en-IN" smtClean="0"/>
              <a:t>27-12-2018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417674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569DFDB-4AFD-48E0-8125-3653C3FB82AF}" type="datetimeFigureOut">
              <a:rPr lang="en-IN" smtClean="0"/>
              <a:t>27-12-2018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76465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9DFDB-4AFD-48E0-8125-3653C3FB82AF}" type="datetimeFigureOut">
              <a:rPr lang="en-IN" smtClean="0"/>
              <a:t>27-12-2018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75977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69DFDB-4AFD-48E0-8125-3653C3FB82AF}" type="datetimeFigureOut">
              <a:rPr lang="en-IN" smtClean="0"/>
              <a:t>27-12-2018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374392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69DFDB-4AFD-48E0-8125-3653C3FB82AF}" type="datetimeFigureOut">
              <a:rPr lang="en-IN" smtClean="0"/>
              <a:t>27-12-2018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EF5CE4-D69F-4909-B5B6-59C0174337E6}" type="slidenum">
              <a:rPr lang="en-IN" smtClean="0"/>
              <a:t>‹#›</a:t>
            </a:fld>
            <a:endParaRPr lang="en-IN"/>
          </a:p>
        </p:txBody>
      </p:sp>
    </p:spTree>
    <p:extLst>
      <p:ext uri="{BB962C8B-B14F-4D97-AF65-F5344CB8AC3E}">
        <p14:creationId xmlns:p14="http://schemas.microsoft.com/office/powerpoint/2010/main" val="204903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9DFDB-4AFD-48E0-8125-3653C3FB82AF}" type="datetimeFigureOut">
              <a:rPr lang="en-IN" smtClean="0"/>
              <a:t>27-12-2018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F5CE4-D69F-4909-B5B6-59C0174337E6}" type="slidenum">
              <a:rPr lang="en-IN" smtClean="0"/>
              <a:t>‹#›</a:t>
            </a:fld>
            <a:endParaRPr lang="en-IN"/>
          </a:p>
        </p:txBody>
      </p:sp>
    </p:spTree>
    <p:extLst>
      <p:ext uri="{BB962C8B-B14F-4D97-AF65-F5344CB8AC3E}">
        <p14:creationId xmlns:p14="http://schemas.microsoft.com/office/powerpoint/2010/main" val="120312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image" Target="../media/image1.tmp"/></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shboard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097"/>
            <a:ext cx="12192000" cy="5558503"/>
          </a:xfrm>
          <a:prstGeom prst="rect">
            <a:avLst/>
          </a:prstGeom>
        </p:spPr>
      </p:pic>
      <p:sp>
        <p:nvSpPr>
          <p:cNvPr id="3" name="TextBox 2"/>
          <p:cNvSpPr txBox="1"/>
          <p:nvPr/>
        </p:nvSpPr>
        <p:spPr>
          <a:xfrm>
            <a:off x="1629103" y="777765"/>
            <a:ext cx="8607973" cy="369332"/>
          </a:xfrm>
          <a:prstGeom prst="rect">
            <a:avLst/>
          </a:prstGeom>
          <a:noFill/>
          <a:ln w="28575">
            <a:solidFill>
              <a:srgbClr val="7030A0"/>
            </a:solidFill>
          </a:ln>
        </p:spPr>
        <p:txBody>
          <a:bodyPr wrap="square" rtlCol="0">
            <a:spAutoFit/>
          </a:bodyPr>
          <a:lstStyle/>
          <a:p>
            <a:r>
              <a:rPr lang="en-IN" dirty="0"/>
              <a:t>Dashboard of the AC/DC (proper officer) –Revocation of application comes for approval </a:t>
            </a:r>
          </a:p>
        </p:txBody>
      </p:sp>
      <p:sp>
        <p:nvSpPr>
          <p:cNvPr id="6" name="Rounded Rectangle 5"/>
          <p:cNvSpPr/>
          <p:nvPr/>
        </p:nvSpPr>
        <p:spPr>
          <a:xfrm>
            <a:off x="388883" y="3563006"/>
            <a:ext cx="11561379" cy="19969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244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295706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8690"/>
            <a:ext cx="12192000" cy="5496910"/>
          </a:xfrm>
          <a:prstGeom prst="rect">
            <a:avLst/>
          </a:prstGeom>
        </p:spPr>
      </p:pic>
      <p:sp>
        <p:nvSpPr>
          <p:cNvPr id="5" name="TextBox 4"/>
          <p:cNvSpPr txBox="1"/>
          <p:nvPr/>
        </p:nvSpPr>
        <p:spPr>
          <a:xfrm>
            <a:off x="1702676" y="546538"/>
            <a:ext cx="9122979" cy="646331"/>
          </a:xfrm>
          <a:prstGeom prst="rect">
            <a:avLst/>
          </a:prstGeom>
          <a:noFill/>
          <a:ln w="28575">
            <a:solidFill>
              <a:srgbClr val="7030A0"/>
            </a:solidFill>
          </a:ln>
        </p:spPr>
        <p:txBody>
          <a:bodyPr wrap="square" rtlCol="0">
            <a:spAutoFit/>
          </a:bodyPr>
          <a:lstStyle/>
          <a:p>
            <a:r>
              <a:rPr lang="en-IN" dirty="0"/>
              <a:t>DELEGATE SCREEN-  Delegating to </a:t>
            </a:r>
            <a:r>
              <a:rPr lang="en-IN" dirty="0" err="1"/>
              <a:t>Supdt</a:t>
            </a:r>
            <a:r>
              <a:rPr lang="en-IN" dirty="0"/>
              <a:t> /</a:t>
            </a:r>
            <a:r>
              <a:rPr lang="en-IN" dirty="0" err="1"/>
              <a:t>Inspr</a:t>
            </a:r>
            <a:r>
              <a:rPr lang="en-IN" dirty="0"/>
              <a:t>- Check box shown on left hand corner to be selected and  click on delegate . </a:t>
            </a:r>
          </a:p>
        </p:txBody>
      </p:sp>
      <p:sp>
        <p:nvSpPr>
          <p:cNvPr id="3" name="Oval 2"/>
          <p:cNvSpPr/>
          <p:nvPr/>
        </p:nvSpPr>
        <p:spPr>
          <a:xfrm>
            <a:off x="0" y="3184634"/>
            <a:ext cx="210207" cy="9564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Arrow Connector 5"/>
          <p:cNvCxnSpPr/>
          <p:nvPr/>
        </p:nvCxnSpPr>
        <p:spPr>
          <a:xfrm flipH="1">
            <a:off x="1408386" y="966952"/>
            <a:ext cx="4466897" cy="20284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05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1544"/>
            <a:ext cx="12192000" cy="5644055"/>
          </a:xfrm>
          <a:prstGeom prst="rect">
            <a:avLst/>
          </a:prstGeom>
        </p:spPr>
      </p:pic>
      <p:sp>
        <p:nvSpPr>
          <p:cNvPr id="3" name="TextBox 2"/>
          <p:cNvSpPr txBox="1"/>
          <p:nvPr/>
        </p:nvSpPr>
        <p:spPr>
          <a:xfrm>
            <a:off x="3815255" y="536028"/>
            <a:ext cx="3132083" cy="367862"/>
          </a:xfrm>
          <a:prstGeom prst="rect">
            <a:avLst/>
          </a:prstGeom>
          <a:noFill/>
          <a:ln w="28575">
            <a:solidFill>
              <a:srgbClr val="7030A0"/>
            </a:solidFill>
          </a:ln>
        </p:spPr>
        <p:txBody>
          <a:bodyPr wrap="square" rtlCol="0">
            <a:spAutoFit/>
          </a:bodyPr>
          <a:lstStyle/>
          <a:p>
            <a:r>
              <a:rPr lang="en-IN" dirty="0"/>
              <a:t>Delegation Confirmation screen</a:t>
            </a:r>
          </a:p>
        </p:txBody>
      </p:sp>
    </p:spTree>
    <p:extLst>
      <p:ext uri="{BB962C8B-B14F-4D97-AF65-F5344CB8AC3E}">
        <p14:creationId xmlns:p14="http://schemas.microsoft.com/office/powerpoint/2010/main" val="119600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57250"/>
            <a:ext cx="15240000" cy="8572500"/>
          </a:xfrm>
          <a:prstGeom prst="rect">
            <a:avLst/>
          </a:prstGeom>
        </p:spPr>
      </p:pic>
    </p:spTree>
    <p:extLst>
      <p:ext uri="{BB962C8B-B14F-4D97-AF65-F5344CB8AC3E}">
        <p14:creationId xmlns:p14="http://schemas.microsoft.com/office/powerpoint/2010/main" val="379373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 y="1103587"/>
            <a:ext cx="12118428" cy="5602013"/>
          </a:xfrm>
          <a:prstGeom prst="rect">
            <a:avLst/>
          </a:prstGeom>
        </p:spPr>
      </p:pic>
      <p:sp>
        <p:nvSpPr>
          <p:cNvPr id="3" name="Rounded Rectangle 2"/>
          <p:cNvSpPr/>
          <p:nvPr/>
        </p:nvSpPr>
        <p:spPr>
          <a:xfrm>
            <a:off x="0" y="3878317"/>
            <a:ext cx="8797159" cy="178676"/>
          </a:xfrm>
          <a:prstGeom prst="roundRect">
            <a:avLst>
              <a:gd name="adj" fmla="val 3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p:cNvSpPr/>
          <p:nvPr/>
        </p:nvSpPr>
        <p:spPr>
          <a:xfrm>
            <a:off x="3563006" y="536029"/>
            <a:ext cx="5023945" cy="567558"/>
          </a:xfrm>
          <a:prstGeom prst="roundRect">
            <a:avLst>
              <a:gd name="adj" fmla="val 22285"/>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DC/AC -  worklist shows  Delegated to subordinate </a:t>
            </a:r>
          </a:p>
        </p:txBody>
      </p:sp>
      <p:cxnSp>
        <p:nvCxnSpPr>
          <p:cNvPr id="6" name="Straight Arrow Connector 5"/>
          <p:cNvCxnSpPr/>
          <p:nvPr/>
        </p:nvCxnSpPr>
        <p:spPr>
          <a:xfrm flipH="1" flipV="1">
            <a:off x="7168055" y="1030014"/>
            <a:ext cx="1271752" cy="2900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4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shboard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0014"/>
            <a:ext cx="12192000" cy="5675586"/>
          </a:xfrm>
          <a:prstGeom prst="rect">
            <a:avLst/>
          </a:prstGeom>
        </p:spPr>
      </p:pic>
      <p:sp>
        <p:nvSpPr>
          <p:cNvPr id="3" name="TextBox 2"/>
          <p:cNvSpPr txBox="1"/>
          <p:nvPr/>
        </p:nvSpPr>
        <p:spPr>
          <a:xfrm>
            <a:off x="3258207" y="451944"/>
            <a:ext cx="6232633" cy="369332"/>
          </a:xfrm>
          <a:prstGeom prst="rect">
            <a:avLst/>
          </a:prstGeom>
          <a:noFill/>
          <a:ln w="19050">
            <a:solidFill>
              <a:srgbClr val="7030A0"/>
            </a:solidFill>
          </a:ln>
        </p:spPr>
        <p:txBody>
          <a:bodyPr wrap="square" rtlCol="0">
            <a:spAutoFit/>
          </a:bodyPr>
          <a:lstStyle/>
          <a:p>
            <a:r>
              <a:rPr lang="en-IN" dirty="0"/>
              <a:t>SUPDT DASHBOARD-SHOWING PENDING VERIFICATION </a:t>
            </a:r>
          </a:p>
        </p:txBody>
      </p:sp>
    </p:spTree>
    <p:extLst>
      <p:ext uri="{BB962C8B-B14F-4D97-AF65-F5344CB8AC3E}">
        <p14:creationId xmlns:p14="http://schemas.microsoft.com/office/powerpoint/2010/main" val="227066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52"/>
            <a:ext cx="12192000" cy="5428647"/>
          </a:xfrm>
          <a:prstGeom prst="rect">
            <a:avLst/>
          </a:prstGeom>
        </p:spPr>
      </p:pic>
      <p:sp>
        <p:nvSpPr>
          <p:cNvPr id="4" name="TextBox 3"/>
          <p:cNvSpPr txBox="1"/>
          <p:nvPr/>
        </p:nvSpPr>
        <p:spPr>
          <a:xfrm>
            <a:off x="2686049" y="630621"/>
            <a:ext cx="6506936" cy="646331"/>
          </a:xfrm>
          <a:prstGeom prst="rect">
            <a:avLst/>
          </a:prstGeom>
          <a:noFill/>
          <a:ln w="28575">
            <a:solidFill>
              <a:srgbClr val="7030A0"/>
            </a:solidFill>
          </a:ln>
        </p:spPr>
        <p:txBody>
          <a:bodyPr wrap="square" rtlCol="0">
            <a:spAutoFit/>
          </a:bodyPr>
          <a:lstStyle/>
          <a:p>
            <a:r>
              <a:rPr lang="en-IN" dirty="0"/>
              <a:t>	Worklist showing pending for approval.</a:t>
            </a:r>
          </a:p>
          <a:p>
            <a:r>
              <a:rPr lang="en-IN" dirty="0"/>
              <a:t>	Click on GSTIN to view the instructions from DC/AC</a:t>
            </a:r>
          </a:p>
        </p:txBody>
      </p:sp>
    </p:spTree>
    <p:extLst>
      <p:ext uri="{BB962C8B-B14F-4D97-AF65-F5344CB8AC3E}">
        <p14:creationId xmlns:p14="http://schemas.microsoft.com/office/powerpoint/2010/main" val="291752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130"/>
            <a:ext cx="12192000" cy="5477469"/>
          </a:xfrm>
          <a:prstGeom prst="rect">
            <a:avLst/>
          </a:prstGeom>
        </p:spPr>
      </p:pic>
      <p:sp>
        <p:nvSpPr>
          <p:cNvPr id="3" name="TextBox 2"/>
          <p:cNvSpPr txBox="1"/>
          <p:nvPr/>
        </p:nvSpPr>
        <p:spPr>
          <a:xfrm>
            <a:off x="1576552" y="304800"/>
            <a:ext cx="9354206" cy="646331"/>
          </a:xfrm>
          <a:prstGeom prst="rect">
            <a:avLst/>
          </a:prstGeom>
          <a:noFill/>
          <a:ln w="28575">
            <a:solidFill>
              <a:srgbClr val="7030A0"/>
            </a:solidFill>
          </a:ln>
        </p:spPr>
        <p:txBody>
          <a:bodyPr wrap="square" rtlCol="0">
            <a:spAutoFit/>
          </a:bodyPr>
          <a:lstStyle/>
          <a:p>
            <a:r>
              <a:rPr lang="en-IN" dirty="0"/>
              <a:t>FROM ACTION BUTTON ON CLICK OF VERIFY –  SUPDT WILL BE SEEING THE VERIFICATION REMARKS FROM AC/DC. SUPDT CAN ENTER THE  VERIFICATION REMARKS AND SUBMIT </a:t>
            </a:r>
          </a:p>
        </p:txBody>
      </p:sp>
      <p:cxnSp>
        <p:nvCxnSpPr>
          <p:cNvPr id="5" name="Straight Arrow Connector 4"/>
          <p:cNvCxnSpPr/>
          <p:nvPr/>
        </p:nvCxnSpPr>
        <p:spPr>
          <a:xfrm flipH="1" flipV="1">
            <a:off x="7945821" y="735724"/>
            <a:ext cx="3090041" cy="51080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68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4814"/>
            <a:ext cx="12192000" cy="5370786"/>
          </a:xfrm>
          <a:prstGeom prst="rect">
            <a:avLst/>
          </a:prstGeom>
        </p:spPr>
      </p:pic>
      <p:sp>
        <p:nvSpPr>
          <p:cNvPr id="3" name="TextBox 2"/>
          <p:cNvSpPr txBox="1"/>
          <p:nvPr/>
        </p:nvSpPr>
        <p:spPr>
          <a:xfrm>
            <a:off x="588579" y="304800"/>
            <a:ext cx="10836166" cy="646331"/>
          </a:xfrm>
          <a:prstGeom prst="rect">
            <a:avLst/>
          </a:prstGeom>
          <a:noFill/>
          <a:ln w="28575">
            <a:solidFill>
              <a:srgbClr val="7030A0"/>
            </a:solidFill>
          </a:ln>
        </p:spPr>
        <p:txBody>
          <a:bodyPr wrap="square" rtlCol="0">
            <a:spAutoFit/>
          </a:bodyPr>
          <a:lstStyle/>
          <a:p>
            <a:r>
              <a:rPr lang="en-IN" dirty="0"/>
              <a:t>ON CLICK OF QUERY AT THE ACTION BUTTON –BELOW  POP UP BOX APPEARS WHEREIN SUPDT CAN ENTER HIS OBSERVATIONS ALONG WITH PH DATE AND TIME WHICH ARE MANDATORY FIELDS AND SUBMIT  TO DC/AC.</a:t>
            </a:r>
          </a:p>
        </p:txBody>
      </p:sp>
      <p:cxnSp>
        <p:nvCxnSpPr>
          <p:cNvPr id="5" name="Straight Arrow Connector 4"/>
          <p:cNvCxnSpPr/>
          <p:nvPr/>
        </p:nvCxnSpPr>
        <p:spPr>
          <a:xfrm flipH="1" flipV="1">
            <a:off x="7672553" y="609601"/>
            <a:ext cx="3457902" cy="52341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76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848"/>
            <a:ext cx="12192000" cy="5843752"/>
          </a:xfrm>
          <a:prstGeom prst="rect">
            <a:avLst/>
          </a:prstGeom>
        </p:spPr>
      </p:pic>
      <p:sp>
        <p:nvSpPr>
          <p:cNvPr id="3" name="TextBox 2"/>
          <p:cNvSpPr txBox="1"/>
          <p:nvPr/>
        </p:nvSpPr>
        <p:spPr>
          <a:xfrm>
            <a:off x="3174124" y="399393"/>
            <a:ext cx="4456386" cy="369332"/>
          </a:xfrm>
          <a:prstGeom prst="rect">
            <a:avLst/>
          </a:prstGeom>
          <a:noFill/>
          <a:ln w="28575">
            <a:solidFill>
              <a:srgbClr val="7030A0"/>
            </a:solidFill>
          </a:ln>
        </p:spPr>
        <p:txBody>
          <a:bodyPr wrap="square" rtlCol="0">
            <a:spAutoFit/>
          </a:bodyPr>
          <a:lstStyle/>
          <a:p>
            <a:r>
              <a:rPr lang="en-IN" dirty="0"/>
              <a:t>CONFIRMTION SCREEN – FOR RAISING QUERY</a:t>
            </a:r>
          </a:p>
        </p:txBody>
      </p:sp>
    </p:spTree>
    <p:extLst>
      <p:ext uri="{BB962C8B-B14F-4D97-AF65-F5344CB8AC3E}">
        <p14:creationId xmlns:p14="http://schemas.microsoft.com/office/powerpoint/2010/main" val="28412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istration Master Archive List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22" y="1250731"/>
            <a:ext cx="12017078" cy="5454868"/>
          </a:xfrm>
          <a:prstGeom prst="rect">
            <a:avLst/>
          </a:prstGeom>
        </p:spPr>
      </p:pic>
      <p:sp>
        <p:nvSpPr>
          <p:cNvPr id="3" name="TextBox 2"/>
          <p:cNvSpPr txBox="1"/>
          <p:nvPr/>
        </p:nvSpPr>
        <p:spPr>
          <a:xfrm>
            <a:off x="578069" y="599090"/>
            <a:ext cx="11288110" cy="646331"/>
          </a:xfrm>
          <a:prstGeom prst="rect">
            <a:avLst/>
          </a:prstGeom>
          <a:noFill/>
          <a:ln w="28575">
            <a:solidFill>
              <a:srgbClr val="7030A0"/>
            </a:solidFill>
          </a:ln>
        </p:spPr>
        <p:txBody>
          <a:bodyPr wrap="square" rtlCol="0">
            <a:spAutoFit/>
          </a:bodyPr>
          <a:lstStyle/>
          <a:p>
            <a:r>
              <a:rPr lang="en-US" dirty="0"/>
              <a:t>APPLICATIONS  WHICH HAS COME FOR REVOCATION CAN BE VERIFED   WHETHER THEY ARE IN INACTIVE LIST.                        </a:t>
            </a:r>
            <a:r>
              <a:rPr lang="en-US" b="1" dirty="0">
                <a:solidFill>
                  <a:srgbClr val="0070C0"/>
                </a:solidFill>
              </a:rPr>
              <a:t>( MENU-REGISTRATION-INACTIVE LIST )</a:t>
            </a:r>
            <a:endParaRPr lang="en-IN" dirty="0"/>
          </a:p>
        </p:txBody>
      </p:sp>
      <p:pic>
        <p:nvPicPr>
          <p:cNvPr id="4" name="Picture 3"/>
          <p:cNvPicPr/>
          <p:nvPr/>
        </p:nvPicPr>
        <p:blipFill rotWithShape="1">
          <a:blip r:embed="rId3"/>
          <a:srcRect t="30276" b="66133"/>
          <a:stretch/>
        </p:blipFill>
        <p:spPr bwMode="auto">
          <a:xfrm>
            <a:off x="63062" y="2102069"/>
            <a:ext cx="5729605" cy="165516"/>
          </a:xfrm>
          <a:prstGeom prst="rect">
            <a:avLst/>
          </a:prstGeom>
          <a:ln>
            <a:noFill/>
          </a:ln>
          <a:extLst>
            <a:ext uri="{53640926-AAD7-44D8-BBD7-CCE9431645EC}">
              <a14:shadowObscured xmlns:a14="http://schemas.microsoft.com/office/drawing/2010/main"/>
            </a:ext>
          </a:extLst>
        </p:spPr>
      </p:pic>
      <p:pic>
        <p:nvPicPr>
          <p:cNvPr id="6" name="Picture 5" descr="Dashboard - Mozilla Firefox - \\Remote"/>
          <p:cNvPicPr/>
          <p:nvPr/>
        </p:nvPicPr>
        <p:blipFill rotWithShape="1">
          <a:blip r:embed="rId4">
            <a:extLst>
              <a:ext uri="{28A0092B-C50C-407E-A947-70E740481C1C}">
                <a14:useLocalDpi xmlns:a14="http://schemas.microsoft.com/office/drawing/2010/main" val="0"/>
              </a:ext>
            </a:extLst>
          </a:blip>
          <a:srcRect t="17276" r="7042" b="79777"/>
          <a:stretch/>
        </p:blipFill>
        <p:spPr bwMode="auto">
          <a:xfrm>
            <a:off x="174922" y="2102070"/>
            <a:ext cx="9484086" cy="136634"/>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flipH="1" flipV="1">
            <a:off x="4456387" y="1135118"/>
            <a:ext cx="2427889" cy="14504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318234" y="2459421"/>
            <a:ext cx="1870842" cy="3573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798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57250"/>
            <a:ext cx="15240000" cy="8572500"/>
          </a:xfrm>
          <a:prstGeom prst="rect">
            <a:avLst/>
          </a:prstGeom>
        </p:spPr>
      </p:pic>
    </p:spTree>
    <p:extLst>
      <p:ext uri="{BB962C8B-B14F-4D97-AF65-F5344CB8AC3E}">
        <p14:creationId xmlns:p14="http://schemas.microsoft.com/office/powerpoint/2010/main" val="1490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318"/>
            <a:ext cx="12192000" cy="5842281"/>
          </a:xfrm>
          <a:prstGeom prst="rect">
            <a:avLst/>
          </a:prstGeom>
        </p:spPr>
      </p:pic>
      <p:sp>
        <p:nvSpPr>
          <p:cNvPr id="6" name="TextBox 5"/>
          <p:cNvSpPr txBox="1"/>
          <p:nvPr/>
        </p:nvSpPr>
        <p:spPr>
          <a:xfrm>
            <a:off x="2659116" y="493986"/>
            <a:ext cx="7767145" cy="369332"/>
          </a:xfrm>
          <a:prstGeom prst="rect">
            <a:avLst/>
          </a:prstGeom>
          <a:noFill/>
          <a:ln w="19050">
            <a:solidFill>
              <a:srgbClr val="7030A0"/>
            </a:solidFill>
          </a:ln>
        </p:spPr>
        <p:txBody>
          <a:bodyPr wrap="square" rtlCol="0">
            <a:spAutoFit/>
          </a:bodyPr>
          <a:lstStyle/>
          <a:p>
            <a:r>
              <a:rPr lang="en-IN" dirty="0"/>
              <a:t>AC/DC DASHBOARD  SHOWS –VERIFICATION REPORT SUBMITTED BY SUPDT </a:t>
            </a:r>
          </a:p>
        </p:txBody>
      </p:sp>
      <p:cxnSp>
        <p:nvCxnSpPr>
          <p:cNvPr id="8" name="Straight Arrow Connector 7"/>
          <p:cNvCxnSpPr/>
          <p:nvPr/>
        </p:nvCxnSpPr>
        <p:spPr>
          <a:xfrm flipH="1" flipV="1">
            <a:off x="7430814" y="863318"/>
            <a:ext cx="1040524" cy="293091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789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998483"/>
            <a:ext cx="12192000" cy="5859517"/>
          </a:xfrm>
          <a:prstGeom prst="rect">
            <a:avLst/>
          </a:prstGeom>
        </p:spPr>
      </p:pic>
      <p:sp>
        <p:nvSpPr>
          <p:cNvPr id="4" name="TextBox 3"/>
          <p:cNvSpPr txBox="1"/>
          <p:nvPr/>
        </p:nvSpPr>
        <p:spPr>
          <a:xfrm>
            <a:off x="2343807" y="536027"/>
            <a:ext cx="8103475" cy="369332"/>
          </a:xfrm>
          <a:prstGeom prst="rect">
            <a:avLst/>
          </a:prstGeom>
          <a:noFill/>
          <a:ln w="28575">
            <a:solidFill>
              <a:srgbClr val="7030A0"/>
            </a:solidFill>
          </a:ln>
        </p:spPr>
        <p:txBody>
          <a:bodyPr wrap="square" rtlCol="0">
            <a:spAutoFit/>
          </a:bodyPr>
          <a:lstStyle/>
          <a:p>
            <a:r>
              <a:rPr lang="en-IN" dirty="0"/>
              <a:t>ON CLICK OF QUERY FROM ACTION BUTTON  QUERY RAISED BY RSP IS SHOWN  </a:t>
            </a:r>
          </a:p>
        </p:txBody>
      </p:sp>
      <p:cxnSp>
        <p:nvCxnSpPr>
          <p:cNvPr id="5" name="Straight Arrow Connector 4"/>
          <p:cNvCxnSpPr/>
          <p:nvPr/>
        </p:nvCxnSpPr>
        <p:spPr>
          <a:xfrm flipH="1" flipV="1">
            <a:off x="7010401" y="905360"/>
            <a:ext cx="798785" cy="33303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50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8787"/>
            <a:ext cx="12192000" cy="5906814"/>
          </a:xfrm>
          <a:prstGeom prst="rect">
            <a:avLst/>
          </a:prstGeom>
        </p:spPr>
      </p:pic>
      <p:sp>
        <p:nvSpPr>
          <p:cNvPr id="3" name="TextBox 2"/>
          <p:cNvSpPr txBox="1"/>
          <p:nvPr/>
        </p:nvSpPr>
        <p:spPr>
          <a:xfrm>
            <a:off x="2144110" y="346842"/>
            <a:ext cx="8187558" cy="369332"/>
          </a:xfrm>
          <a:prstGeom prst="rect">
            <a:avLst/>
          </a:prstGeom>
          <a:noFill/>
          <a:ln w="19050">
            <a:solidFill>
              <a:srgbClr val="7030A0"/>
            </a:solidFill>
          </a:ln>
        </p:spPr>
        <p:txBody>
          <a:bodyPr wrap="square" rtlCol="0">
            <a:spAutoFit/>
          </a:bodyPr>
          <a:lstStyle/>
          <a:p>
            <a:r>
              <a:rPr lang="en-IN" dirty="0"/>
              <a:t>AC/DC  CAN RAISE THE QUERY ON HIS OWN OR MODIFY THE QUERY RAISED BY SUPDT </a:t>
            </a:r>
          </a:p>
        </p:txBody>
      </p:sp>
    </p:spTree>
    <p:extLst>
      <p:ext uri="{BB962C8B-B14F-4D97-AF65-F5344CB8AC3E}">
        <p14:creationId xmlns:p14="http://schemas.microsoft.com/office/powerpoint/2010/main" val="10981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5930"/>
            <a:ext cx="12192000" cy="5759669"/>
          </a:xfrm>
          <a:prstGeom prst="rect">
            <a:avLst/>
          </a:prstGeom>
        </p:spPr>
      </p:pic>
      <p:sp>
        <p:nvSpPr>
          <p:cNvPr id="3" name="TextBox 2"/>
          <p:cNvSpPr txBox="1"/>
          <p:nvPr/>
        </p:nvSpPr>
        <p:spPr>
          <a:xfrm>
            <a:off x="2701159" y="451945"/>
            <a:ext cx="6495393" cy="378372"/>
          </a:xfrm>
          <a:prstGeom prst="rect">
            <a:avLst/>
          </a:prstGeom>
          <a:noFill/>
          <a:ln w="19050">
            <a:solidFill>
              <a:srgbClr val="7030A0"/>
            </a:solidFill>
          </a:ln>
        </p:spPr>
        <p:txBody>
          <a:bodyPr wrap="square" rtlCol="0">
            <a:spAutoFit/>
          </a:bodyPr>
          <a:lstStyle/>
          <a:p>
            <a:r>
              <a:rPr lang="en-IN" dirty="0"/>
              <a:t>AC/DC RAISES THE QUERY SUCCESSFULLY – CONFIRMATION SCREN </a:t>
            </a:r>
          </a:p>
        </p:txBody>
      </p:sp>
    </p:spTree>
    <p:extLst>
      <p:ext uri="{BB962C8B-B14F-4D97-AF65-F5344CB8AC3E}">
        <p14:creationId xmlns:p14="http://schemas.microsoft.com/office/powerpoint/2010/main" val="409593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57250"/>
            <a:ext cx="15240000" cy="8572500"/>
          </a:xfrm>
          <a:prstGeom prst="rect">
            <a:avLst/>
          </a:prstGeom>
        </p:spPr>
      </p:pic>
    </p:spTree>
    <p:extLst>
      <p:ext uri="{BB962C8B-B14F-4D97-AF65-F5344CB8AC3E}">
        <p14:creationId xmlns:p14="http://schemas.microsoft.com/office/powerpoint/2010/main" val="228676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shboard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2808"/>
            <a:ext cx="12192000" cy="5852792"/>
          </a:xfrm>
          <a:prstGeom prst="rect">
            <a:avLst/>
          </a:prstGeom>
        </p:spPr>
      </p:pic>
      <p:sp>
        <p:nvSpPr>
          <p:cNvPr id="4" name="TextBox 3"/>
          <p:cNvSpPr txBox="1"/>
          <p:nvPr/>
        </p:nvSpPr>
        <p:spPr>
          <a:xfrm>
            <a:off x="3636579" y="483476"/>
            <a:ext cx="5129048" cy="369332"/>
          </a:xfrm>
          <a:prstGeom prst="rect">
            <a:avLst/>
          </a:prstGeom>
          <a:noFill/>
          <a:ln w="19050">
            <a:solidFill>
              <a:srgbClr val="7030A0"/>
            </a:solidFill>
          </a:ln>
        </p:spPr>
        <p:txBody>
          <a:bodyPr wrap="square" rtlCol="0">
            <a:spAutoFit/>
          </a:bodyPr>
          <a:lstStyle/>
          <a:p>
            <a:r>
              <a:rPr lang="en-IN" dirty="0"/>
              <a:t>RESPONSE RECEIVED  FOR THE QUERY RAISED</a:t>
            </a:r>
          </a:p>
        </p:txBody>
      </p:sp>
      <p:pic>
        <p:nvPicPr>
          <p:cNvPr id="5" name="Picture 4" descr="Dashboard - Mozilla Firefox - \\Remote"/>
          <p:cNvPicPr/>
          <p:nvPr/>
        </p:nvPicPr>
        <p:blipFill rotWithShape="1">
          <a:blip r:embed="rId3">
            <a:extLst>
              <a:ext uri="{28A0092B-C50C-407E-A947-70E740481C1C}">
                <a14:useLocalDpi xmlns:a14="http://schemas.microsoft.com/office/drawing/2010/main" val="0"/>
              </a:ext>
            </a:extLst>
          </a:blip>
          <a:srcRect t="17276" r="6975" b="79833"/>
          <a:stretch/>
        </p:blipFill>
        <p:spPr bwMode="auto">
          <a:xfrm>
            <a:off x="0" y="1894436"/>
            <a:ext cx="9490841" cy="134062"/>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6316717" y="3605048"/>
            <a:ext cx="5602014" cy="2417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a:off x="5728138" y="852808"/>
            <a:ext cx="2900855" cy="2762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94290" y="3405352"/>
            <a:ext cx="5433848" cy="1996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a:endCxn id="3" idx="1"/>
          </p:cNvCxnSpPr>
          <p:nvPr/>
        </p:nvCxnSpPr>
        <p:spPr>
          <a:xfrm>
            <a:off x="5812221" y="3520966"/>
            <a:ext cx="504496" cy="2049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34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220"/>
            <a:ext cx="12192000" cy="5475889"/>
          </a:xfrm>
          <a:prstGeom prst="rect">
            <a:avLst/>
          </a:prstGeom>
        </p:spPr>
      </p:pic>
      <p:pic>
        <p:nvPicPr>
          <p:cNvPr id="4" name="Picture 3" descr="Cancellation of Registration WorkList - Mozilla Firefox - \\Remote"/>
          <p:cNvPicPr/>
          <p:nvPr/>
        </p:nvPicPr>
        <p:blipFill rotWithShape="1">
          <a:blip r:embed="rId2">
            <a:extLst>
              <a:ext uri="{28A0092B-C50C-407E-A947-70E740481C1C}">
                <a14:useLocalDpi xmlns:a14="http://schemas.microsoft.com/office/drawing/2010/main" val="0"/>
              </a:ext>
            </a:extLst>
          </a:blip>
          <a:srcRect l="47584" t="43395" r="32423" b="51835"/>
          <a:stretch/>
        </p:blipFill>
        <p:spPr bwMode="auto">
          <a:xfrm>
            <a:off x="5875283" y="2984938"/>
            <a:ext cx="2984938" cy="32841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238703" y="746234"/>
            <a:ext cx="7462345" cy="369332"/>
          </a:xfrm>
          <a:prstGeom prst="rect">
            <a:avLst/>
          </a:prstGeom>
          <a:noFill/>
          <a:ln w="28575">
            <a:solidFill>
              <a:srgbClr val="7030A0"/>
            </a:solidFill>
          </a:ln>
        </p:spPr>
        <p:txBody>
          <a:bodyPr wrap="square" rtlCol="0">
            <a:spAutoFit/>
          </a:bodyPr>
          <a:lstStyle/>
          <a:p>
            <a:r>
              <a:rPr lang="en-IN" dirty="0" smtClean="0"/>
              <a:t>RESPONSE FROM TAXPAYER CAN BE VIEWED BY CLICKING ON THE GSTIN</a:t>
            </a:r>
            <a:endParaRPr lang="en-IN" dirty="0"/>
          </a:p>
        </p:txBody>
      </p:sp>
    </p:spTree>
    <p:extLst>
      <p:ext uri="{BB962C8B-B14F-4D97-AF65-F5344CB8AC3E}">
        <p14:creationId xmlns:p14="http://schemas.microsoft.com/office/powerpoint/2010/main" val="121493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pic>
        <p:nvPicPr>
          <p:cNvPr id="3" name="Picture 2" descr="Dashboard - Mozilla Firefox - \\Remote"/>
          <p:cNvPicPr/>
          <p:nvPr/>
        </p:nvPicPr>
        <p:blipFill rotWithShape="1">
          <a:blip r:embed="rId3">
            <a:extLst>
              <a:ext uri="{28A0092B-C50C-407E-A947-70E740481C1C}">
                <a14:useLocalDpi xmlns:a14="http://schemas.microsoft.com/office/drawing/2010/main" val="0"/>
              </a:ext>
            </a:extLst>
          </a:blip>
          <a:srcRect t="17276" r="7079" b="79380"/>
          <a:stretch/>
        </p:blipFill>
        <p:spPr bwMode="auto">
          <a:xfrm>
            <a:off x="0" y="1263814"/>
            <a:ext cx="9480331" cy="155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7794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1545"/>
            <a:ext cx="12192000" cy="5644054"/>
          </a:xfrm>
          <a:prstGeom prst="rect">
            <a:avLst/>
          </a:prstGeom>
        </p:spPr>
      </p:pic>
      <p:sp>
        <p:nvSpPr>
          <p:cNvPr id="4" name="TextBox 3"/>
          <p:cNvSpPr txBox="1"/>
          <p:nvPr/>
        </p:nvSpPr>
        <p:spPr>
          <a:xfrm>
            <a:off x="2070537" y="567559"/>
            <a:ext cx="8576441" cy="369332"/>
          </a:xfrm>
          <a:prstGeom prst="rect">
            <a:avLst/>
          </a:prstGeom>
          <a:noFill/>
          <a:ln w="19050">
            <a:solidFill>
              <a:srgbClr val="7030A0"/>
            </a:solidFill>
          </a:ln>
        </p:spPr>
        <p:txBody>
          <a:bodyPr wrap="square" rtlCol="0">
            <a:spAutoFit/>
          </a:bodyPr>
          <a:lstStyle/>
          <a:p>
            <a:r>
              <a:rPr lang="en-IN" dirty="0"/>
              <a:t>ON CLICK OF VIEW QUERY FROM ACTION BUTTON – QUERY RAISED BY OFFICER IS SEEN</a:t>
            </a:r>
          </a:p>
        </p:txBody>
      </p:sp>
      <p:cxnSp>
        <p:nvCxnSpPr>
          <p:cNvPr id="6" name="Straight Arrow Connector 5"/>
          <p:cNvCxnSpPr/>
          <p:nvPr/>
        </p:nvCxnSpPr>
        <p:spPr>
          <a:xfrm flipH="1" flipV="1">
            <a:off x="8429297" y="936891"/>
            <a:ext cx="3100551" cy="50540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Dashboard - Mozilla Firefox - \\Remote"/>
          <p:cNvPicPr/>
          <p:nvPr/>
        </p:nvPicPr>
        <p:blipFill rotWithShape="1">
          <a:blip r:embed="rId3">
            <a:extLst>
              <a:ext uri="{28A0092B-C50C-407E-A947-70E740481C1C}">
                <a14:useLocalDpi xmlns:a14="http://schemas.microsoft.com/office/drawing/2010/main" val="0"/>
              </a:ext>
            </a:extLst>
          </a:blip>
          <a:srcRect t="17276" r="6975" b="79153"/>
          <a:stretch/>
        </p:blipFill>
        <p:spPr bwMode="auto">
          <a:xfrm>
            <a:off x="0" y="1989028"/>
            <a:ext cx="9490841" cy="165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616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628"/>
            <a:ext cx="12192000" cy="5559972"/>
          </a:xfrm>
          <a:prstGeom prst="rect">
            <a:avLst/>
          </a:prstGeom>
        </p:spPr>
      </p:pic>
      <p:sp>
        <p:nvSpPr>
          <p:cNvPr id="4" name="TextBox 3"/>
          <p:cNvSpPr txBox="1"/>
          <p:nvPr/>
        </p:nvSpPr>
        <p:spPr>
          <a:xfrm>
            <a:off x="3384331" y="630621"/>
            <a:ext cx="3941379" cy="369332"/>
          </a:xfrm>
          <a:prstGeom prst="rect">
            <a:avLst/>
          </a:prstGeom>
          <a:noFill/>
          <a:ln w="28575">
            <a:solidFill>
              <a:srgbClr val="7030A0"/>
            </a:solidFill>
          </a:ln>
        </p:spPr>
        <p:txBody>
          <a:bodyPr wrap="square" rtlCol="0">
            <a:spAutoFit/>
          </a:bodyPr>
          <a:lstStyle/>
          <a:p>
            <a:r>
              <a:rPr lang="en-IN" dirty="0"/>
              <a:t>Worklist showing pending for approval </a:t>
            </a:r>
          </a:p>
        </p:txBody>
      </p:sp>
      <p:sp>
        <p:nvSpPr>
          <p:cNvPr id="3" name="Rounded Rectangle 2"/>
          <p:cNvSpPr/>
          <p:nvPr/>
        </p:nvSpPr>
        <p:spPr>
          <a:xfrm>
            <a:off x="2511972" y="3657600"/>
            <a:ext cx="6148552" cy="14714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15394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069"/>
            <a:ext cx="12192000" cy="5849062"/>
          </a:xfrm>
          <a:prstGeom prst="rect">
            <a:avLst/>
          </a:prstGeom>
        </p:spPr>
      </p:pic>
      <p:sp>
        <p:nvSpPr>
          <p:cNvPr id="3" name="TextBox 2"/>
          <p:cNvSpPr txBox="1"/>
          <p:nvPr/>
        </p:nvSpPr>
        <p:spPr>
          <a:xfrm>
            <a:off x="2091560" y="241738"/>
            <a:ext cx="8439806" cy="646331"/>
          </a:xfrm>
          <a:prstGeom prst="rect">
            <a:avLst/>
          </a:prstGeom>
          <a:noFill/>
          <a:ln w="28575">
            <a:solidFill>
              <a:srgbClr val="FF0000"/>
            </a:solidFill>
          </a:ln>
        </p:spPr>
        <p:txBody>
          <a:bodyPr wrap="square" rtlCol="0">
            <a:spAutoFit/>
          </a:bodyPr>
          <a:lstStyle/>
          <a:p>
            <a:r>
              <a:rPr lang="en-US" dirty="0"/>
              <a:t>On click of Record PH from the action button,  PH Message box is appearing to enter the remarks as to whether </a:t>
            </a:r>
            <a:r>
              <a:rPr lang="en-US" dirty="0" err="1"/>
              <a:t>assessee</a:t>
            </a:r>
            <a:r>
              <a:rPr lang="en-US" dirty="0"/>
              <a:t> has attended PH or not .</a:t>
            </a:r>
            <a:endParaRPr lang="en-IN" dirty="0"/>
          </a:p>
        </p:txBody>
      </p:sp>
      <p:cxnSp>
        <p:nvCxnSpPr>
          <p:cNvPr id="5" name="Straight Arrow Connector 4"/>
          <p:cNvCxnSpPr/>
          <p:nvPr/>
        </p:nvCxnSpPr>
        <p:spPr>
          <a:xfrm flipH="1" flipV="1">
            <a:off x="9101958" y="788276"/>
            <a:ext cx="2575034" cy="45299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Dashboard - Mozilla Firefox - \\Remote"/>
          <p:cNvPicPr/>
          <p:nvPr/>
        </p:nvPicPr>
        <p:blipFill rotWithShape="1">
          <a:blip r:embed="rId3">
            <a:extLst>
              <a:ext uri="{28A0092B-C50C-407E-A947-70E740481C1C}">
                <a14:useLocalDpi xmlns:a14="http://schemas.microsoft.com/office/drawing/2010/main" val="0"/>
              </a:ext>
            </a:extLst>
          </a:blip>
          <a:srcRect t="17276" r="7182" b="79153"/>
          <a:stretch/>
        </p:blipFill>
        <p:spPr bwMode="auto">
          <a:xfrm>
            <a:off x="0" y="1820862"/>
            <a:ext cx="9469821" cy="165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4482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606"/>
            <a:ext cx="12192000" cy="5580993"/>
          </a:xfrm>
          <a:prstGeom prst="rect">
            <a:avLst/>
          </a:prstGeom>
        </p:spPr>
      </p:pic>
      <p:sp>
        <p:nvSpPr>
          <p:cNvPr id="3" name="TextBox 2"/>
          <p:cNvSpPr txBox="1"/>
          <p:nvPr/>
        </p:nvSpPr>
        <p:spPr>
          <a:xfrm>
            <a:off x="3058510" y="504497"/>
            <a:ext cx="4414345" cy="369332"/>
          </a:xfrm>
          <a:prstGeom prst="rect">
            <a:avLst/>
          </a:prstGeom>
          <a:noFill/>
          <a:ln w="28575">
            <a:solidFill>
              <a:srgbClr val="7030A0"/>
            </a:solidFill>
          </a:ln>
        </p:spPr>
        <p:txBody>
          <a:bodyPr wrap="square" rtlCol="0">
            <a:spAutoFit/>
          </a:bodyPr>
          <a:lstStyle/>
          <a:p>
            <a:r>
              <a:rPr lang="en-IN" dirty="0"/>
              <a:t>DETAILS OF PH RECORDING  TO BE ENTERED  </a:t>
            </a:r>
          </a:p>
        </p:txBody>
      </p:sp>
      <p:pic>
        <p:nvPicPr>
          <p:cNvPr id="4" name="Picture 3" descr="Dashboard - Mozilla Firefox - \\Remote"/>
          <p:cNvPicPr/>
          <p:nvPr/>
        </p:nvPicPr>
        <p:blipFill rotWithShape="1">
          <a:blip r:embed="rId3">
            <a:extLst>
              <a:ext uri="{28A0092B-C50C-407E-A947-70E740481C1C}">
                <a14:useLocalDpi xmlns:a14="http://schemas.microsoft.com/office/drawing/2010/main" val="0"/>
              </a:ext>
            </a:extLst>
          </a:blip>
          <a:srcRect t="17276" b="79095"/>
          <a:stretch/>
        </p:blipFill>
        <p:spPr bwMode="auto">
          <a:xfrm>
            <a:off x="0" y="2041579"/>
            <a:ext cx="10202545" cy="16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45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992"/>
            <a:ext cx="12192000" cy="5696607"/>
          </a:xfrm>
          <a:prstGeom prst="rect">
            <a:avLst/>
          </a:prstGeom>
        </p:spPr>
      </p:pic>
      <p:sp>
        <p:nvSpPr>
          <p:cNvPr id="3" name="TextBox 2"/>
          <p:cNvSpPr txBox="1"/>
          <p:nvPr/>
        </p:nvSpPr>
        <p:spPr>
          <a:xfrm>
            <a:off x="4424855" y="388883"/>
            <a:ext cx="3857297" cy="369332"/>
          </a:xfrm>
          <a:prstGeom prst="rect">
            <a:avLst/>
          </a:prstGeom>
          <a:noFill/>
          <a:ln w="28575">
            <a:solidFill>
              <a:srgbClr val="7030A0"/>
            </a:solidFill>
          </a:ln>
        </p:spPr>
        <p:txBody>
          <a:bodyPr wrap="square" rtlCol="0">
            <a:spAutoFit/>
          </a:bodyPr>
          <a:lstStyle/>
          <a:p>
            <a:r>
              <a:rPr lang="en-IN" dirty="0"/>
              <a:t>CONFIRMATION SCREEN – RECORD PH </a:t>
            </a:r>
          </a:p>
        </p:txBody>
      </p:sp>
      <p:pic>
        <p:nvPicPr>
          <p:cNvPr id="4" name="Picture 3" descr="Dashboard - Mozilla Firefox - \\Remote"/>
          <p:cNvPicPr/>
          <p:nvPr/>
        </p:nvPicPr>
        <p:blipFill rotWithShape="1">
          <a:blip r:embed="rId3">
            <a:extLst>
              <a:ext uri="{28A0092B-C50C-407E-A947-70E740481C1C}">
                <a14:useLocalDpi xmlns:a14="http://schemas.microsoft.com/office/drawing/2010/main" val="0"/>
              </a:ext>
            </a:extLst>
          </a:blip>
          <a:srcRect t="17276" r="7182" b="79380"/>
          <a:stretch/>
        </p:blipFill>
        <p:spPr bwMode="auto">
          <a:xfrm>
            <a:off x="0" y="1936476"/>
            <a:ext cx="9469821" cy="155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4069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57250"/>
            <a:ext cx="15240000" cy="8572500"/>
          </a:xfrm>
          <a:prstGeom prst="rect">
            <a:avLst/>
          </a:prstGeom>
        </p:spPr>
      </p:pic>
      <p:pic>
        <p:nvPicPr>
          <p:cNvPr id="3" name="Picture 2" descr="Dashboard - Mozilla Firefox - \\Remote"/>
          <p:cNvPicPr/>
          <p:nvPr/>
        </p:nvPicPr>
        <p:blipFill rotWithShape="1">
          <a:blip r:embed="rId3">
            <a:extLst>
              <a:ext uri="{28A0092B-C50C-407E-A947-70E740481C1C}">
                <a14:useLocalDpi xmlns:a14="http://schemas.microsoft.com/office/drawing/2010/main" val="0"/>
              </a:ext>
            </a:extLst>
          </a:blip>
          <a:srcRect l="527" t="17972" r="54499" b="79459"/>
          <a:stretch/>
        </p:blipFill>
        <p:spPr bwMode="auto">
          <a:xfrm>
            <a:off x="-823315" y="537117"/>
            <a:ext cx="4588491" cy="215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9388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112"/>
            <a:ext cx="12192000" cy="6052488"/>
          </a:xfrm>
          <a:prstGeom prst="rect">
            <a:avLst/>
          </a:prstGeom>
        </p:spPr>
      </p:pic>
      <p:sp>
        <p:nvSpPr>
          <p:cNvPr id="3" name="TextBox 2"/>
          <p:cNvSpPr txBox="1"/>
          <p:nvPr/>
        </p:nvSpPr>
        <p:spPr>
          <a:xfrm>
            <a:off x="1639613" y="283780"/>
            <a:ext cx="9522373" cy="369332"/>
          </a:xfrm>
          <a:prstGeom prst="rect">
            <a:avLst/>
          </a:prstGeom>
          <a:noFill/>
          <a:ln w="28575">
            <a:solidFill>
              <a:srgbClr val="7030A0"/>
            </a:solidFill>
          </a:ln>
        </p:spPr>
        <p:txBody>
          <a:bodyPr wrap="square" rtlCol="0">
            <a:spAutoFit/>
          </a:bodyPr>
          <a:lstStyle/>
          <a:p>
            <a:r>
              <a:rPr lang="en-US" dirty="0"/>
              <a:t>Once PH is recorded, action button will show Edit PH to be used to edit record of PH</a:t>
            </a:r>
            <a:endParaRPr lang="en-IN" dirty="0"/>
          </a:p>
        </p:txBody>
      </p:sp>
      <p:pic>
        <p:nvPicPr>
          <p:cNvPr id="4" name="Picture 3" descr="Dashboard - Mozilla Firefox - \\Remote"/>
          <p:cNvPicPr/>
          <p:nvPr/>
        </p:nvPicPr>
        <p:blipFill rotWithShape="1">
          <a:blip r:embed="rId3">
            <a:extLst>
              <a:ext uri="{28A0092B-C50C-407E-A947-70E740481C1C}">
                <a14:useLocalDpi xmlns:a14="http://schemas.microsoft.com/office/drawing/2010/main" val="0"/>
              </a:ext>
            </a:extLst>
          </a:blip>
          <a:srcRect t="17276" r="7079" b="79380"/>
          <a:stretch/>
        </p:blipFill>
        <p:spPr bwMode="auto">
          <a:xfrm>
            <a:off x="0" y="1642188"/>
            <a:ext cx="9480331" cy="155082"/>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a:off x="7083972" y="399393"/>
            <a:ext cx="4529959" cy="4740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855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173"/>
            <a:ext cx="12192000" cy="5864827"/>
          </a:xfrm>
          <a:prstGeom prst="rect">
            <a:avLst/>
          </a:prstGeom>
        </p:spPr>
      </p:pic>
      <p:sp>
        <p:nvSpPr>
          <p:cNvPr id="3" name="TextBox 2"/>
          <p:cNvSpPr txBox="1"/>
          <p:nvPr/>
        </p:nvSpPr>
        <p:spPr>
          <a:xfrm>
            <a:off x="1355835" y="346842"/>
            <a:ext cx="10499834" cy="369332"/>
          </a:xfrm>
          <a:prstGeom prst="rect">
            <a:avLst/>
          </a:prstGeom>
          <a:noFill/>
          <a:ln w="19050">
            <a:solidFill>
              <a:srgbClr val="FF0000"/>
            </a:solidFill>
          </a:ln>
        </p:spPr>
        <p:txBody>
          <a:bodyPr wrap="square" rtlCol="0">
            <a:spAutoFit/>
          </a:bodyPr>
          <a:lstStyle/>
          <a:p>
            <a:r>
              <a:rPr lang="en-IN" dirty="0"/>
              <a:t>On click of Reject button screen appears as below for rejection   </a:t>
            </a:r>
          </a:p>
        </p:txBody>
      </p:sp>
      <p:cxnSp>
        <p:nvCxnSpPr>
          <p:cNvPr id="5" name="Straight Arrow Connector 4"/>
          <p:cNvCxnSpPr/>
          <p:nvPr/>
        </p:nvCxnSpPr>
        <p:spPr>
          <a:xfrm flipH="1" flipV="1">
            <a:off x="7914290" y="840828"/>
            <a:ext cx="3352800" cy="4897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Dashboard - Mozilla Firefox - \\Remote"/>
          <p:cNvPicPr/>
          <p:nvPr/>
        </p:nvPicPr>
        <p:blipFill rotWithShape="1">
          <a:blip r:embed="rId3">
            <a:extLst>
              <a:ext uri="{28A0092B-C50C-407E-A947-70E740481C1C}">
                <a14:useLocalDpi xmlns:a14="http://schemas.microsoft.com/office/drawing/2010/main" val="0"/>
              </a:ext>
            </a:extLst>
          </a:blip>
          <a:srcRect t="17276" r="58278" b="78926"/>
          <a:stretch/>
        </p:blipFill>
        <p:spPr bwMode="auto">
          <a:xfrm>
            <a:off x="0" y="1957497"/>
            <a:ext cx="4256690" cy="176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624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992"/>
            <a:ext cx="12192000" cy="5696607"/>
          </a:xfrm>
          <a:prstGeom prst="rect">
            <a:avLst/>
          </a:prstGeom>
        </p:spPr>
      </p:pic>
      <p:sp>
        <p:nvSpPr>
          <p:cNvPr id="3" name="TextBox 2"/>
          <p:cNvSpPr txBox="1"/>
          <p:nvPr/>
        </p:nvSpPr>
        <p:spPr>
          <a:xfrm>
            <a:off x="3815255" y="315310"/>
            <a:ext cx="3983421" cy="369332"/>
          </a:xfrm>
          <a:prstGeom prst="rect">
            <a:avLst/>
          </a:prstGeom>
          <a:noFill/>
          <a:ln w="28575">
            <a:solidFill>
              <a:srgbClr val="7030A0"/>
            </a:solidFill>
          </a:ln>
        </p:spPr>
        <p:txBody>
          <a:bodyPr wrap="square" rtlCol="0">
            <a:spAutoFit/>
          </a:bodyPr>
          <a:lstStyle/>
          <a:p>
            <a:r>
              <a:rPr lang="en-IN" dirty="0"/>
              <a:t>CONFRIMATION SCREEN  ON REJECTION </a:t>
            </a:r>
          </a:p>
        </p:txBody>
      </p:sp>
      <p:pic>
        <p:nvPicPr>
          <p:cNvPr id="4" name="Picture 3" descr="Dashboard - Mozilla Firefox - \\Remote"/>
          <p:cNvPicPr/>
          <p:nvPr/>
        </p:nvPicPr>
        <p:blipFill rotWithShape="1">
          <a:blip r:embed="rId3">
            <a:extLst>
              <a:ext uri="{28A0092B-C50C-407E-A947-70E740481C1C}">
                <a14:useLocalDpi xmlns:a14="http://schemas.microsoft.com/office/drawing/2010/main" val="0"/>
              </a:ext>
            </a:extLst>
          </a:blip>
          <a:srcRect t="17276" r="59617" b="80060"/>
          <a:stretch/>
        </p:blipFill>
        <p:spPr bwMode="auto">
          <a:xfrm>
            <a:off x="0" y="1923393"/>
            <a:ext cx="4256690" cy="157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3533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3" y="1098275"/>
            <a:ext cx="12192000" cy="5670387"/>
          </a:xfrm>
          <a:prstGeom prst="rect">
            <a:avLst/>
          </a:prstGeom>
        </p:spPr>
      </p:pic>
      <p:sp>
        <p:nvSpPr>
          <p:cNvPr id="3" name="TextBox 2"/>
          <p:cNvSpPr txBox="1"/>
          <p:nvPr/>
        </p:nvSpPr>
        <p:spPr>
          <a:xfrm>
            <a:off x="693683" y="451944"/>
            <a:ext cx="11161986" cy="646331"/>
          </a:xfrm>
          <a:prstGeom prst="rect">
            <a:avLst/>
          </a:prstGeom>
          <a:noFill/>
          <a:ln w="28575">
            <a:solidFill>
              <a:srgbClr val="7030A0"/>
            </a:solidFill>
          </a:ln>
        </p:spPr>
        <p:txBody>
          <a:bodyPr wrap="square" rtlCol="0">
            <a:spAutoFit/>
          </a:bodyPr>
          <a:lstStyle/>
          <a:p>
            <a:r>
              <a:rPr lang="en-IN" dirty="0"/>
              <a:t>ON CLICK OF APPROVE BUTTON,  MESSAGE BOX  APPEARS AS BELOW WHEREIN REMARKS OF THE OFFICER TO BE ENTERED.</a:t>
            </a:r>
          </a:p>
        </p:txBody>
      </p:sp>
      <p:pic>
        <p:nvPicPr>
          <p:cNvPr id="4" name="Picture 3" descr="Dashboard - Mozilla Firefox - \\Remote"/>
          <p:cNvPicPr/>
          <p:nvPr/>
        </p:nvPicPr>
        <p:blipFill rotWithShape="1">
          <a:blip r:embed="rId3">
            <a:extLst>
              <a:ext uri="{28A0092B-C50C-407E-A947-70E740481C1C}">
                <a14:useLocalDpi xmlns:a14="http://schemas.microsoft.com/office/drawing/2010/main" val="0"/>
              </a:ext>
            </a:extLst>
          </a:blip>
          <a:srcRect t="17276" r="7285" b="79606"/>
          <a:stretch/>
        </p:blipFill>
        <p:spPr bwMode="auto">
          <a:xfrm>
            <a:off x="84084" y="2052089"/>
            <a:ext cx="9459310" cy="144573"/>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H="1" flipV="1">
            <a:off x="8702566" y="935421"/>
            <a:ext cx="3058510" cy="54548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32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onse to Query for Revocation of Cancelled Registration P...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9746"/>
            <a:ext cx="12192000" cy="5915854"/>
          </a:xfrm>
          <a:prstGeom prst="rect">
            <a:avLst/>
          </a:prstGeom>
        </p:spPr>
      </p:pic>
      <p:sp>
        <p:nvSpPr>
          <p:cNvPr id="3" name="TextBox 2"/>
          <p:cNvSpPr txBox="1"/>
          <p:nvPr/>
        </p:nvSpPr>
        <p:spPr>
          <a:xfrm>
            <a:off x="3258206" y="420414"/>
            <a:ext cx="6379779" cy="369332"/>
          </a:xfrm>
          <a:prstGeom prst="rect">
            <a:avLst/>
          </a:prstGeom>
          <a:noFill/>
          <a:ln w="28575">
            <a:solidFill>
              <a:srgbClr val="7030A0"/>
            </a:solidFill>
          </a:ln>
        </p:spPr>
        <p:txBody>
          <a:bodyPr wrap="square" rtlCol="0">
            <a:spAutoFit/>
          </a:bodyPr>
          <a:lstStyle/>
          <a:p>
            <a:r>
              <a:rPr lang="en-IN" dirty="0"/>
              <a:t>CONFIRMATION SCREEN FOR APPROVAL  IS DISPLAYED </a:t>
            </a:r>
          </a:p>
        </p:txBody>
      </p:sp>
      <p:pic>
        <p:nvPicPr>
          <p:cNvPr id="4" name="Picture 3" descr="Dashboard - Mozilla Firefox - \\Remote"/>
          <p:cNvPicPr/>
          <p:nvPr/>
        </p:nvPicPr>
        <p:blipFill rotWithShape="1">
          <a:blip r:embed="rId3">
            <a:extLst>
              <a:ext uri="{28A0092B-C50C-407E-A947-70E740481C1C}">
                <a14:useLocalDpi xmlns:a14="http://schemas.microsoft.com/office/drawing/2010/main" val="0"/>
              </a:ext>
            </a:extLst>
          </a:blip>
          <a:srcRect t="17276" r="6975" b="79380"/>
          <a:stretch/>
        </p:blipFill>
        <p:spPr bwMode="auto">
          <a:xfrm>
            <a:off x="0" y="1757800"/>
            <a:ext cx="9490841" cy="155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9866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57250"/>
            <a:ext cx="15240000" cy="8572500"/>
          </a:xfrm>
          <a:prstGeom prst="rect">
            <a:avLst/>
          </a:prstGeom>
        </p:spPr>
      </p:pic>
      <p:pic>
        <p:nvPicPr>
          <p:cNvPr id="3" name="Picture 2" descr="Dashboard - Mozilla Firefox - \\Remote"/>
          <p:cNvPicPr/>
          <p:nvPr/>
        </p:nvPicPr>
        <p:blipFill rotWithShape="1">
          <a:blip r:embed="rId3">
            <a:extLst>
              <a:ext uri="{28A0092B-C50C-407E-A947-70E740481C1C}">
                <a14:useLocalDpi xmlns:a14="http://schemas.microsoft.com/office/drawing/2010/main" val="0"/>
              </a:ext>
            </a:extLst>
          </a:blip>
          <a:srcRect t="17276" r="55342" b="78532"/>
          <a:stretch/>
        </p:blipFill>
        <p:spPr bwMode="auto">
          <a:xfrm>
            <a:off x="-758770" y="537117"/>
            <a:ext cx="4556219" cy="1944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389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262"/>
            <a:ext cx="12192000" cy="5423338"/>
          </a:xfrm>
          <a:prstGeom prst="rect">
            <a:avLst/>
          </a:prstGeom>
        </p:spPr>
      </p:pic>
      <p:sp>
        <p:nvSpPr>
          <p:cNvPr id="4" name="TextBox 3"/>
          <p:cNvSpPr txBox="1"/>
          <p:nvPr/>
        </p:nvSpPr>
        <p:spPr>
          <a:xfrm>
            <a:off x="2837793" y="546538"/>
            <a:ext cx="6516414" cy="369332"/>
          </a:xfrm>
          <a:prstGeom prst="rect">
            <a:avLst/>
          </a:prstGeom>
          <a:noFill/>
          <a:ln w="19050">
            <a:solidFill>
              <a:srgbClr val="7030A0"/>
            </a:solidFill>
          </a:ln>
        </p:spPr>
        <p:txBody>
          <a:bodyPr wrap="square" rtlCol="0">
            <a:spAutoFit/>
          </a:bodyPr>
          <a:lstStyle/>
          <a:p>
            <a:r>
              <a:rPr lang="en-IN" dirty="0"/>
              <a:t>APPLICATION CAN BE VIEW BY CLICKING ON THE GSTIN HYPERLINK</a:t>
            </a:r>
          </a:p>
        </p:txBody>
      </p:sp>
    </p:spTree>
    <p:extLst>
      <p:ext uri="{BB962C8B-B14F-4D97-AF65-F5344CB8AC3E}">
        <p14:creationId xmlns:p14="http://schemas.microsoft.com/office/powerpoint/2010/main" val="842222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istration Master Archive List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9406"/>
            <a:ext cx="12192000" cy="5276193"/>
          </a:xfrm>
          <a:prstGeom prst="rect">
            <a:avLst/>
          </a:prstGeom>
        </p:spPr>
      </p:pic>
      <p:sp>
        <p:nvSpPr>
          <p:cNvPr id="3" name="TextBox 2"/>
          <p:cNvSpPr txBox="1"/>
          <p:nvPr/>
        </p:nvSpPr>
        <p:spPr>
          <a:xfrm>
            <a:off x="2659117" y="683172"/>
            <a:ext cx="6873766" cy="369332"/>
          </a:xfrm>
          <a:prstGeom prst="rect">
            <a:avLst/>
          </a:prstGeom>
          <a:noFill/>
          <a:ln w="28575">
            <a:solidFill>
              <a:srgbClr val="7030A0"/>
            </a:solidFill>
          </a:ln>
        </p:spPr>
        <p:txBody>
          <a:bodyPr wrap="square" rtlCol="0">
            <a:spAutoFit/>
          </a:bodyPr>
          <a:lstStyle/>
          <a:p>
            <a:r>
              <a:rPr lang="en-US" dirty="0"/>
              <a:t>On approval of the revocation is appearing in Active Registration List. </a:t>
            </a:r>
            <a:endParaRPr lang="en-IN" dirty="0"/>
          </a:p>
        </p:txBody>
      </p:sp>
      <p:cxnSp>
        <p:nvCxnSpPr>
          <p:cNvPr id="5" name="Straight Arrow Connector 4"/>
          <p:cNvCxnSpPr/>
          <p:nvPr/>
        </p:nvCxnSpPr>
        <p:spPr>
          <a:xfrm flipV="1">
            <a:off x="5402317" y="1052504"/>
            <a:ext cx="420414" cy="16486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5150069" y="2617076"/>
            <a:ext cx="2301765"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Dashboard - Mozilla Firefox - \\Remote"/>
          <p:cNvPicPr/>
          <p:nvPr/>
        </p:nvPicPr>
        <p:blipFill rotWithShape="1">
          <a:blip r:embed="rId3">
            <a:extLst>
              <a:ext uri="{28A0092B-C50C-407E-A947-70E740481C1C}">
                <a14:useLocalDpi xmlns:a14="http://schemas.microsoft.com/office/drawing/2010/main" val="0"/>
              </a:ext>
            </a:extLst>
          </a:blip>
          <a:srcRect t="17276" b="79095"/>
          <a:stretch/>
        </p:blipFill>
        <p:spPr bwMode="auto">
          <a:xfrm>
            <a:off x="0" y="2260350"/>
            <a:ext cx="10202545" cy="16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405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istration Master Archive List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152"/>
            <a:ext cx="12192000" cy="5733447"/>
          </a:xfrm>
          <a:prstGeom prst="rect">
            <a:avLst/>
          </a:prstGeom>
        </p:spPr>
      </p:pic>
      <p:sp>
        <p:nvSpPr>
          <p:cNvPr id="3" name="TextBox 2"/>
          <p:cNvSpPr txBox="1"/>
          <p:nvPr/>
        </p:nvSpPr>
        <p:spPr>
          <a:xfrm>
            <a:off x="966952" y="325821"/>
            <a:ext cx="10352689" cy="646331"/>
          </a:xfrm>
          <a:prstGeom prst="rect">
            <a:avLst/>
          </a:prstGeom>
          <a:noFill/>
          <a:ln w="19050">
            <a:solidFill>
              <a:srgbClr val="7030A0"/>
            </a:solidFill>
          </a:ln>
        </p:spPr>
        <p:txBody>
          <a:bodyPr wrap="square" rtlCol="0">
            <a:spAutoFit/>
          </a:bodyPr>
          <a:lstStyle/>
          <a:p>
            <a:r>
              <a:rPr lang="en-IN" dirty="0"/>
              <a:t>IN ACTIVE LIST – ON CLICK OF  “EYE” ICON FORM ACTION DETAILS COLUMN  THE DETAILS OF TRANSACTION FOR REVOCATION ARE REFLECTED. </a:t>
            </a:r>
          </a:p>
        </p:txBody>
      </p:sp>
      <p:cxnSp>
        <p:nvCxnSpPr>
          <p:cNvPr id="5" name="Straight Arrow Connector 4"/>
          <p:cNvCxnSpPr/>
          <p:nvPr/>
        </p:nvCxnSpPr>
        <p:spPr>
          <a:xfrm flipH="1" flipV="1">
            <a:off x="8135007" y="672663"/>
            <a:ext cx="3342290" cy="2480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61849" y="3799435"/>
            <a:ext cx="10794124" cy="3941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w="19050">
                <a:solidFill>
                  <a:srgbClr val="FF0000"/>
                </a:solidFill>
              </a:ln>
              <a:noFill/>
            </a:endParaRPr>
          </a:p>
        </p:txBody>
      </p:sp>
      <p:pic>
        <p:nvPicPr>
          <p:cNvPr id="7" name="Picture 6" descr="Dashboard - Mozilla Firefox - \\Remote"/>
          <p:cNvPicPr/>
          <p:nvPr/>
        </p:nvPicPr>
        <p:blipFill rotWithShape="1">
          <a:blip r:embed="rId3">
            <a:extLst>
              <a:ext uri="{28A0092B-C50C-407E-A947-70E740481C1C}">
                <a14:useLocalDpi xmlns:a14="http://schemas.microsoft.com/office/drawing/2010/main" val="0"/>
              </a:ext>
            </a:extLst>
          </a:blip>
          <a:srcRect t="17275" r="7491" b="79604"/>
          <a:stretch/>
        </p:blipFill>
        <p:spPr bwMode="auto">
          <a:xfrm>
            <a:off x="1" y="1936365"/>
            <a:ext cx="9438289" cy="1446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234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shboard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5932"/>
            <a:ext cx="12192000" cy="5759668"/>
          </a:xfrm>
          <a:prstGeom prst="rect">
            <a:avLst/>
          </a:prstGeom>
        </p:spPr>
      </p:pic>
      <p:sp>
        <p:nvSpPr>
          <p:cNvPr id="4" name="TextBox 3"/>
          <p:cNvSpPr txBox="1"/>
          <p:nvPr/>
        </p:nvSpPr>
        <p:spPr>
          <a:xfrm>
            <a:off x="3163614" y="409903"/>
            <a:ext cx="6653048" cy="369332"/>
          </a:xfrm>
          <a:prstGeom prst="rect">
            <a:avLst/>
          </a:prstGeom>
          <a:noFill/>
          <a:ln w="28575">
            <a:solidFill>
              <a:srgbClr val="7030A0"/>
            </a:solidFill>
          </a:ln>
        </p:spPr>
        <p:txBody>
          <a:bodyPr wrap="square" rtlCol="0">
            <a:spAutoFit/>
          </a:bodyPr>
          <a:lstStyle/>
          <a:p>
            <a:r>
              <a:rPr lang="en-IN" dirty="0"/>
              <a:t>DASHBOARD SHOWS – RESPONSE NOT RECEIVED CATEGORY </a:t>
            </a:r>
          </a:p>
        </p:txBody>
      </p:sp>
      <p:pic>
        <p:nvPicPr>
          <p:cNvPr id="5" name="Picture 4" descr="Dashboard - Mozilla Firefox - \\Remote"/>
          <p:cNvPicPr/>
          <p:nvPr/>
        </p:nvPicPr>
        <p:blipFill rotWithShape="1">
          <a:blip r:embed="rId3">
            <a:extLst>
              <a:ext uri="{28A0092B-C50C-407E-A947-70E740481C1C}">
                <a14:useLocalDpi xmlns:a14="http://schemas.microsoft.com/office/drawing/2010/main" val="0"/>
              </a:ext>
            </a:extLst>
          </a:blip>
          <a:srcRect t="17276" b="79095"/>
          <a:stretch/>
        </p:blipFill>
        <p:spPr bwMode="auto">
          <a:xfrm>
            <a:off x="0" y="1989028"/>
            <a:ext cx="10202545" cy="16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8976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llation of Registration WorkList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pic>
        <p:nvPicPr>
          <p:cNvPr id="3" name="Picture 2" descr="Dashboard - Mozilla Firefox - \\Remote"/>
          <p:cNvPicPr/>
          <p:nvPr/>
        </p:nvPicPr>
        <p:blipFill rotWithShape="1">
          <a:blip r:embed="rId3">
            <a:extLst>
              <a:ext uri="{28A0092B-C50C-407E-A947-70E740481C1C}">
                <a14:useLocalDpi xmlns:a14="http://schemas.microsoft.com/office/drawing/2010/main" val="0"/>
              </a:ext>
            </a:extLst>
          </a:blip>
          <a:srcRect t="17276" r="6873" b="78926"/>
          <a:stretch/>
        </p:blipFill>
        <p:spPr bwMode="auto">
          <a:xfrm>
            <a:off x="1" y="1347897"/>
            <a:ext cx="9501352" cy="176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093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pic>
        <p:nvPicPr>
          <p:cNvPr id="3" name="Picture 2" descr="Dashboard - Mozilla Firefox - \\Remote"/>
          <p:cNvPicPr/>
          <p:nvPr/>
        </p:nvPicPr>
        <p:blipFill rotWithShape="1">
          <a:blip r:embed="rId3">
            <a:extLst>
              <a:ext uri="{28A0092B-C50C-407E-A947-70E740481C1C}">
                <a14:useLocalDpi xmlns:a14="http://schemas.microsoft.com/office/drawing/2010/main" val="0"/>
              </a:ext>
            </a:extLst>
          </a:blip>
          <a:srcRect t="17276" r="7182" b="79380"/>
          <a:stretch/>
        </p:blipFill>
        <p:spPr bwMode="auto">
          <a:xfrm>
            <a:off x="0" y="1337388"/>
            <a:ext cx="9469821" cy="155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0546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952"/>
            <a:ext cx="12192000" cy="5738648"/>
          </a:xfrm>
          <a:prstGeom prst="rect">
            <a:avLst/>
          </a:prstGeom>
        </p:spPr>
      </p:pic>
      <p:sp>
        <p:nvSpPr>
          <p:cNvPr id="3" name="TextBox 2"/>
          <p:cNvSpPr txBox="1"/>
          <p:nvPr/>
        </p:nvSpPr>
        <p:spPr>
          <a:xfrm>
            <a:off x="1933903" y="115614"/>
            <a:ext cx="8324193" cy="646331"/>
          </a:xfrm>
          <a:prstGeom prst="rect">
            <a:avLst/>
          </a:prstGeom>
          <a:noFill/>
          <a:ln w="28575">
            <a:solidFill>
              <a:srgbClr val="7030A0"/>
            </a:solidFill>
          </a:ln>
        </p:spPr>
        <p:txBody>
          <a:bodyPr wrap="square" rtlCol="0">
            <a:spAutoFit/>
          </a:bodyPr>
          <a:lstStyle/>
          <a:p>
            <a:r>
              <a:rPr lang="en-IN" dirty="0"/>
              <a:t>SINCE </a:t>
            </a:r>
            <a:r>
              <a:rPr lang="en-IN" dirty="0" smtClean="0"/>
              <a:t>RESPONSE </a:t>
            </a:r>
            <a:r>
              <a:rPr lang="en-IN" dirty="0"/>
              <a:t>HAS NOT COME, THERE WILL BE OPTION ONLY TO REJECT. ON CLICK OF REJECT BUTTON – REMARKS OF THE OFFICER  IS ENTERED AND REJECTED. </a:t>
            </a:r>
          </a:p>
        </p:txBody>
      </p:sp>
      <p:pic>
        <p:nvPicPr>
          <p:cNvPr id="4" name="Picture 3" descr="Dashboard - Mozilla Firefox - \\Remote"/>
          <p:cNvPicPr/>
          <p:nvPr/>
        </p:nvPicPr>
        <p:blipFill rotWithShape="1">
          <a:blip r:embed="rId3">
            <a:extLst>
              <a:ext uri="{28A0092B-C50C-407E-A947-70E740481C1C}">
                <a14:useLocalDpi xmlns:a14="http://schemas.microsoft.com/office/drawing/2010/main" val="0"/>
              </a:ext>
            </a:extLst>
          </a:blip>
          <a:srcRect t="17276" r="7829" b="79607"/>
          <a:stretch/>
        </p:blipFill>
        <p:spPr bwMode="auto">
          <a:xfrm>
            <a:off x="55552" y="2010048"/>
            <a:ext cx="9403758" cy="1445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3404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pic>
        <p:nvPicPr>
          <p:cNvPr id="3" name="Picture 2" descr="Dashboard - Mozilla Firefox - \\Remote"/>
          <p:cNvPicPr/>
          <p:nvPr/>
        </p:nvPicPr>
        <p:blipFill rotWithShape="1">
          <a:blip r:embed="rId3">
            <a:extLst>
              <a:ext uri="{28A0092B-C50C-407E-A947-70E740481C1C}">
                <a14:useLocalDpi xmlns:a14="http://schemas.microsoft.com/office/drawing/2010/main" val="0"/>
              </a:ext>
            </a:extLst>
          </a:blip>
          <a:srcRect t="17276" r="65968" b="78699"/>
          <a:stretch/>
        </p:blipFill>
        <p:spPr bwMode="auto">
          <a:xfrm>
            <a:off x="0" y="1347897"/>
            <a:ext cx="3773214" cy="176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1253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857250"/>
            <a:ext cx="15240000" cy="8572500"/>
          </a:xfrm>
          <a:prstGeom prst="rect">
            <a:avLst/>
          </a:prstGeom>
        </p:spPr>
      </p:pic>
      <p:pic>
        <p:nvPicPr>
          <p:cNvPr id="3" name="Picture 2" descr="Dashboard - Mozilla Firefox - \\Remote"/>
          <p:cNvPicPr/>
          <p:nvPr/>
        </p:nvPicPr>
        <p:blipFill rotWithShape="1">
          <a:blip r:embed="rId3">
            <a:extLst>
              <a:ext uri="{28A0092B-C50C-407E-A947-70E740481C1C}">
                <a14:useLocalDpi xmlns:a14="http://schemas.microsoft.com/office/drawing/2010/main" val="0"/>
              </a:ext>
            </a:extLst>
          </a:blip>
          <a:srcRect t="17276" r="66097" b="79227"/>
          <a:stretch/>
        </p:blipFill>
        <p:spPr bwMode="auto">
          <a:xfrm>
            <a:off x="-748012" y="633935"/>
            <a:ext cx="3996821" cy="183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9302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gistration Master Archive List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028"/>
            <a:ext cx="12192000" cy="5559972"/>
          </a:xfrm>
          <a:prstGeom prst="rect">
            <a:avLst/>
          </a:prstGeom>
        </p:spPr>
      </p:pic>
      <p:sp>
        <p:nvSpPr>
          <p:cNvPr id="3" name="TextBox 2"/>
          <p:cNvSpPr txBox="1"/>
          <p:nvPr/>
        </p:nvSpPr>
        <p:spPr>
          <a:xfrm>
            <a:off x="3773214" y="683172"/>
            <a:ext cx="5318234" cy="646331"/>
          </a:xfrm>
          <a:prstGeom prst="rect">
            <a:avLst/>
          </a:prstGeom>
          <a:noFill/>
          <a:ln w="28575">
            <a:solidFill>
              <a:srgbClr val="7030A0"/>
            </a:solidFill>
          </a:ln>
        </p:spPr>
        <p:txBody>
          <a:bodyPr wrap="square" rtlCol="0">
            <a:spAutoFit/>
          </a:bodyPr>
          <a:lstStyle/>
          <a:p>
            <a:r>
              <a:rPr lang="en-IN" dirty="0"/>
              <a:t>On rejecting the cancellation – GSTIN remains in inactive list </a:t>
            </a:r>
          </a:p>
        </p:txBody>
      </p:sp>
      <p:sp>
        <p:nvSpPr>
          <p:cNvPr id="4" name="Rounded Rectangle 3"/>
          <p:cNvSpPr/>
          <p:nvPr/>
        </p:nvSpPr>
        <p:spPr>
          <a:xfrm>
            <a:off x="4256690" y="2753710"/>
            <a:ext cx="4035972" cy="3258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Arrow Connector 5"/>
          <p:cNvCxnSpPr/>
          <p:nvPr/>
        </p:nvCxnSpPr>
        <p:spPr>
          <a:xfrm flipV="1">
            <a:off x="4698124" y="1052504"/>
            <a:ext cx="2017986" cy="17012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Dashboard - Mozilla Firefox - \\Remote"/>
          <p:cNvPicPr/>
          <p:nvPr/>
        </p:nvPicPr>
        <p:blipFill rotWithShape="1">
          <a:blip r:embed="rId3">
            <a:extLst>
              <a:ext uri="{28A0092B-C50C-407E-A947-70E740481C1C}">
                <a14:useLocalDpi xmlns:a14="http://schemas.microsoft.com/office/drawing/2010/main" val="0"/>
              </a:ext>
            </a:extLst>
          </a:blip>
          <a:srcRect t="17276" r="7800" b="79323"/>
          <a:stretch/>
        </p:blipFill>
        <p:spPr bwMode="auto">
          <a:xfrm>
            <a:off x="0" y="2333297"/>
            <a:ext cx="9406759" cy="168165"/>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945931" y="4572000"/>
            <a:ext cx="10552386" cy="4939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4881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100126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187813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429048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295241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ocation of Cancelled Registration Page - Mozilla Firefox - \\Rem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22677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413</Words>
  <Application>Microsoft Office PowerPoint</Application>
  <PresentationFormat>Widescreen</PresentationFormat>
  <Paragraphs>33</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Central Bureau of Excise and Customs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Usha Iyer</dc:creator>
  <cp:lastModifiedBy>SRINIVASAN C. P</cp:lastModifiedBy>
  <cp:revision>49</cp:revision>
  <dcterms:created xsi:type="dcterms:W3CDTF">2018-10-16T12:43:57Z</dcterms:created>
  <dcterms:modified xsi:type="dcterms:W3CDTF">2018-12-27T05:53:04Z</dcterms:modified>
</cp:coreProperties>
</file>